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58" r:id="rId4"/>
    <p:sldId id="259" r:id="rId5"/>
    <p:sldId id="260" r:id="rId6"/>
    <p:sldId id="269" r:id="rId7"/>
    <p:sldId id="268" r:id="rId8"/>
    <p:sldId id="261" r:id="rId9"/>
    <p:sldId id="262" r:id="rId10"/>
    <p:sldId id="270" r:id="rId11"/>
    <p:sldId id="267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D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6357" autoAdjust="0"/>
  </p:normalViewPr>
  <p:slideViewPr>
    <p:cSldViewPr snapToGrid="0">
      <p:cViewPr varScale="1">
        <p:scale>
          <a:sx n="65" d="100"/>
          <a:sy n="65" d="100"/>
        </p:scale>
        <p:origin x="6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3906A-E41A-4B4C-8734-C7FB2BAB11B4}" type="datetimeFigureOut">
              <a:rPr lang="zh-HK" altLang="en-US" smtClean="0"/>
              <a:t>16/7/2026</a:t>
            </a:fld>
            <a:endParaRPr lang="zh-HK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F9108-148A-48D2-8E5D-93722EFA600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02401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F9108-148A-48D2-8E5D-93722EFA6008}" type="slidenum">
              <a:rPr lang="zh-HK" altLang="en-US" smtClean="0"/>
              <a:t>1</a:t>
            </a:fld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30321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58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6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16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3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49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9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44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09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2D2F7-23C0-40DD-857F-D92A53A9F687}" type="datetimeFigureOut">
              <a:rPr lang="en-US" smtClean="0"/>
              <a:t>7/16/2026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177F3-0935-41AB-81CE-5309DBDA0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3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17/06/relationships/model3d" Target="../media/model3d4.glb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0pYCFuaZI0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0pYCFuaZI0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5722" y="1214438"/>
            <a:ext cx="9660556" cy="238760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国徽中的各种象征意义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教学简</a:t>
            </a:r>
            <a:r>
              <a:rPr lang="zh-TW" altLang="en-US" sz="4000" b="1" dirty="0">
                <a:solidFill>
                  <a:srgbClr val="0E577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报</a:t>
            </a:r>
            <a:endParaRPr lang="en-US" sz="4000" b="1" dirty="0">
              <a:solidFill>
                <a:srgbClr val="0E577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1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0A3409-21BF-404B-BE49-0E6AA190D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活动安排</a:t>
            </a:r>
            <a:endParaRPr 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FE7BC1-35F7-4D69-9622-A9E9FB85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920"/>
            <a:ext cx="7262191" cy="4351338"/>
          </a:xfrm>
        </p:spPr>
        <p:txBody>
          <a:bodyPr/>
          <a:lstStyle/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运用课堂所学，学生结合自己设计的概念图，为主题「国徽中的各种象征意义」创作一篇长约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10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分钟的演讲稿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/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提示：演讲稿可以点列形式撰写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学生可以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4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至</a:t>
            </a:r>
            <a:r>
              <a:rPr lang="en-US" altLang="zh-TW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人为一组，相互示范如何就</a:t>
            </a:r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主题「国徽中的各种象征意义」</a:t>
            </a:r>
            <a:r>
              <a:rPr lang="zh-TW" altLang="en-US" sz="30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进行演讲</a:t>
            </a:r>
            <a:endParaRPr lang="en-US" altLang="zh-TW" sz="30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教师可邀请表现优异者向全班作示范</a:t>
            </a:r>
            <a:endParaRPr lang="en-US" altLang="zh-TW" sz="300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3023438"/>
                  </p:ext>
                </p:extLst>
              </p:nvPr>
            </p:nvGraphicFramePr>
            <p:xfrm>
              <a:off x="8306172" y="1349731"/>
              <a:ext cx="2912962" cy="44663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12962" cy="4466353"/>
                    </a:xfrm>
                    <a:prstGeom prst="rect">
                      <a:avLst/>
                    </a:prstGeom>
                  </am3d:spPr>
                  <am3d:camera>
                    <am3d:pos x="0" y="0" z="566909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936731" d="1000000"/>
                    <am3d:preTrans dx="-17335" dy="-18000000" dz="-878710"/>
                    <am3d:scale>
                      <am3d:sx n="1000000" d="1000000"/>
                      <am3d:sy n="1000000" d="1000000"/>
                      <am3d:sz n="1000000" d="1000000"/>
                    </am3d:scale>
                    <am3d:rot ax="-195281" ay="-973509" az="5462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Paper">
                <a:extLst>
                  <a:ext uri="{FF2B5EF4-FFF2-40B4-BE49-F238E27FC236}">
                    <a16:creationId xmlns:a16="http://schemas.microsoft.com/office/drawing/2014/main" id="{9D979D8C-AC6F-422C-B716-0FA7EC63BC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6172" y="1349731"/>
                <a:ext cx="2912962" cy="4466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0917901"/>
                  </p:ext>
                </p:extLst>
              </p:nvPr>
            </p:nvGraphicFramePr>
            <p:xfrm rot="8789258">
              <a:off x="7235701" y="5513359"/>
              <a:ext cx="1935164" cy="153934"/>
            </p:xfrm>
            <a:graphic>
              <a:graphicData uri="http://schemas.microsoft.com/office/drawing/2017/model3d">
                <am3d:model3d r:embed="rId4">
                  <am3d:spPr>
                    <a:xfrm rot="8789258">
                      <a:off x="0" y="0"/>
                      <a:ext cx="1935164" cy="153934"/>
                    </a:xfrm>
                    <a:prstGeom prst="rect">
                      <a:avLst/>
                    </a:prstGeom>
                  </am3d:spPr>
                  <am3d:camera>
                    <am3d:pos x="0" y="0" z="473781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473872" d="1000000"/>
                    <am3d:preTrans dx="1057221" dy="-3160" dz="104404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36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mall Pencil">
                <a:extLst>
                  <a:ext uri="{FF2B5EF4-FFF2-40B4-BE49-F238E27FC236}">
                    <a16:creationId xmlns:a16="http://schemas.microsoft.com/office/drawing/2014/main" id="{4F33E788-95B4-4103-B9D6-A0A44E74BE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8789258">
                <a:off x="7235701" y="5513359"/>
                <a:ext cx="1935164" cy="1539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2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zh-TW" altLang="en-US" dirty="0"/>
              <a:t>课题延伸阅读资源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4192504"/>
              </p:ext>
            </p:extLst>
          </p:nvPr>
        </p:nvGraphicFramePr>
        <p:xfrm>
          <a:off x="1263856" y="1325563"/>
          <a:ext cx="9664287" cy="5067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001084310"/>
                    </a:ext>
                  </a:extLst>
                </a:gridCol>
                <a:gridCol w="4502823">
                  <a:extLst>
                    <a:ext uri="{9D8B030D-6E8A-4147-A177-3AD203B41FA5}">
                      <a16:colId xmlns:a16="http://schemas.microsoft.com/office/drawing/2014/main" val="1267222318"/>
                    </a:ext>
                  </a:extLst>
                </a:gridCol>
                <a:gridCol w="2452131">
                  <a:extLst>
                    <a:ext uri="{9D8B030D-6E8A-4147-A177-3AD203B41FA5}">
                      <a16:colId xmlns:a16="http://schemas.microsoft.com/office/drawing/2014/main" val="1559546357"/>
                    </a:ext>
                  </a:extLst>
                </a:gridCol>
              </a:tblGrid>
              <a:tr h="58699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资源名称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资源简介／与相关讲题重点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629025" algn="l"/>
                        </a:tabLst>
                      </a:pPr>
                      <a:r>
                        <a:rPr lang="zh-HK" sz="1800" b="0" kern="100" dirty="0"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资源二维码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新細明體" panose="02020500000000000000" pitchFamily="18" charset="-12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775781"/>
                  </a:ext>
                </a:extLst>
              </a:tr>
              <a:tr h="747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HK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《</a:t>
                      </a:r>
                      <a:r>
                        <a:rPr lang="zh-HK" altLang="en-US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共和国符号</a:t>
                      </a:r>
                      <a:r>
                        <a:rPr lang="en-US" altLang="zh-HK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》</a:t>
                      </a:r>
                      <a:r>
                        <a:rPr lang="zh-HK" altLang="en-US" sz="1400" kern="100" dirty="0">
                          <a:solidFill>
                            <a:schemeClr val="dk1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国徽</a:t>
                      </a:r>
                      <a:endParaRPr lang="en-US" sz="1400" kern="100" dirty="0">
                        <a:solidFill>
                          <a:schemeClr val="dk1"/>
                        </a:solidFill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由中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央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电视台制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，简单述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说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了我国国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徽的设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计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和颁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布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过</a:t>
                      </a:r>
                      <a:r>
                        <a:rPr lang="zh-TW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程</a:t>
                      </a: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连结：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https://tv.cctv.com/2023/01/30/VIDEcBBHOa6ic3cbhk6PV3hN230130.shtml </a:t>
                      </a: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056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中国的国徽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由中央人民政府驻香港特别行政区联络办公室制作，简单描述了我国国徽的图案和我国国徽图案的象征意义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连结：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http://www.locpg.gov.cn/rszg/jbgq/gqgggh/200702/t20070207_1216.asp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221615"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812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HK" sz="1400" kern="100" dirty="0"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国旗、国徽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由政制及内地事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务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局制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作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，专页涵盖了《国旗及国徽条例》、行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政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长官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关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于展示及使用国旗、国徽及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区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旗、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区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徽的规定等内</a:t>
                      </a:r>
                      <a:r>
                        <a:rPr lang="zh-TW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容</a:t>
                      </a: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。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Clr>
                          <a:srgbClr val="000000"/>
                        </a:buClr>
                        <a:buFont typeface="Symbol" panose="05050102010706020507" pitchFamily="18" charset="2"/>
                        <a:buChar char=""/>
                        <a:tabLst>
                          <a:tab pos="3629025" algn="l"/>
                        </a:tabLst>
                      </a:pPr>
                      <a:r>
                        <a:rPr lang="zh-HK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连结：</a:t>
                      </a: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https://www.cmab.gov.hk/tc/issues/national_flag_emblem.htm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3629025" algn="l"/>
                        </a:tabLst>
                      </a:pPr>
                      <a:r>
                        <a:rPr lang="en-US" sz="1400" kern="100" dirty="0">
                          <a:solidFill>
                            <a:srgbClr val="000000"/>
                          </a:solidFill>
                          <a:effectLst/>
                          <a:latin typeface="+mj-ea"/>
                          <a:ea typeface="+mj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kern="100" dirty="0">
                        <a:effectLst/>
                        <a:latin typeface="+mj-ea"/>
                        <a:ea typeface="+mj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6036813"/>
                  </a:ext>
                </a:extLst>
              </a:tr>
            </a:tbl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7215448" y="18786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C:\Users\solarcbwai\Downloads\qrcod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75" y="3659649"/>
            <a:ext cx="95250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solarcbwai\Downloads\qrcode (4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475" y="5086256"/>
            <a:ext cx="101917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C8FDB10-A199-46F7-A6A2-1AE98E6BD91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475" y="1955540"/>
            <a:ext cx="952499" cy="95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内容重点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1) </a:t>
            </a:r>
            <a:r>
              <a:rPr lang="zh-TW" altLang="en-US" dirty="0"/>
              <a:t>我国国徽的图案</a:t>
            </a:r>
            <a:endParaRPr lang="en-US" altLang="zh-TW" dirty="0"/>
          </a:p>
          <a:p>
            <a:r>
              <a:rPr lang="en-US" dirty="0"/>
              <a:t>2)</a:t>
            </a:r>
            <a:r>
              <a:rPr lang="zh-TW" altLang="en-US" dirty="0"/>
              <a:t> 我国国徽图案的象征意义</a:t>
            </a:r>
            <a:endParaRPr lang="en-US" altLang="zh-TW" dirty="0"/>
          </a:p>
          <a:p>
            <a:r>
              <a:rPr lang="en-US" dirty="0"/>
              <a:t>3)</a:t>
            </a:r>
            <a:r>
              <a:rPr lang="zh-TW" altLang="en-US" dirty="0"/>
              <a:t> 我国国徽和</a:t>
            </a:r>
            <a:r>
              <a:rPr lang="en-US" altLang="zh-TW" dirty="0"/>
              <a:t>《</a:t>
            </a:r>
            <a:r>
              <a:rPr lang="zh-TW" altLang="en-US" dirty="0"/>
              <a:t>中华人民共和国国徽法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4) 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</a:p>
          <a:p>
            <a:r>
              <a:rPr lang="en-US" altLang="zh-TW" dirty="0"/>
              <a:t>5) </a:t>
            </a:r>
            <a:r>
              <a:rPr lang="zh-TW" altLang="en-US" dirty="0"/>
              <a:t>影片：国家的象征和标志 属于大家 一起尊重 </a:t>
            </a:r>
            <a:r>
              <a:rPr lang="en-US" altLang="zh-TW" dirty="0"/>
              <a:t>(</a:t>
            </a:r>
            <a:r>
              <a:rPr lang="zh-TW" altLang="en-US" dirty="0"/>
              <a:t>礼仪篇</a:t>
            </a:r>
            <a:r>
              <a:rPr lang="en-US" altLang="zh-TW" dirty="0"/>
              <a:t>)</a:t>
            </a:r>
          </a:p>
          <a:p>
            <a:r>
              <a:rPr lang="en-US" altLang="zh-TW" dirty="0"/>
              <a:t>6) </a:t>
            </a:r>
            <a:r>
              <a:rPr lang="zh-TW" altLang="en-US" dirty="0"/>
              <a:t>延伸思考</a:t>
            </a:r>
            <a:endParaRPr lang="en-US" altLang="zh-TW" dirty="0"/>
          </a:p>
          <a:p>
            <a:r>
              <a:rPr lang="en-US" altLang="zh-TW" dirty="0"/>
              <a:t>7) </a:t>
            </a:r>
            <a:r>
              <a:rPr lang="zh-TW" altLang="en-US" dirty="0"/>
              <a:t>结语</a:t>
            </a:r>
            <a:endParaRPr lang="en-US" altLang="zh-TW" dirty="0"/>
          </a:p>
          <a:p>
            <a:r>
              <a:rPr lang="en-US" altLang="zh-TW" dirty="0"/>
              <a:t>8) </a:t>
            </a:r>
            <a:r>
              <a:rPr lang="zh-TW" altLang="en-US" dirty="0"/>
              <a:t>活动安排</a:t>
            </a:r>
            <a:endParaRPr lang="en-US" altLang="zh-TW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91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069"/>
            <a:ext cx="10515600" cy="1325563"/>
          </a:xfrm>
        </p:spPr>
        <p:txBody>
          <a:bodyPr/>
          <a:lstStyle/>
          <a:p>
            <a:r>
              <a:rPr lang="zh-TW" altLang="en-US" dirty="0"/>
              <a:t>我国国徽的图案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17" y="1880418"/>
            <a:ext cx="3999812" cy="1168690"/>
          </a:xfrm>
          <a:solidFill>
            <a:schemeClr val="bg2">
              <a:lumMod val="75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红色</a:t>
            </a:r>
            <a:r>
              <a:rPr lang="zh-TW" altLang="en-US" sz="2000" b="1" dirty="0"/>
              <a:t>和</a:t>
            </a:r>
            <a:r>
              <a:rPr lang="zh-TW" altLang="en-US" sz="2000" b="1" dirty="0">
                <a:solidFill>
                  <a:srgbClr val="F8D33B"/>
                </a:solidFill>
              </a:rPr>
              <a:t>金色</a:t>
            </a:r>
            <a:r>
              <a:rPr lang="zh-TW" altLang="en-US" sz="2000" b="1" dirty="0"/>
              <a:t>，在中国是象征吉祥、喜庆的传统色彩；两者融合，体现了我国的神圣和庄严。</a:t>
            </a:r>
            <a:endParaRPr lang="en-US" sz="2000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4B3329-5EC8-4B1E-95B9-578AEEC3B1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29" y="1398060"/>
            <a:ext cx="3522570" cy="3522570"/>
          </a:xfrm>
          <a:prstGeom prst="rect">
            <a:avLst/>
          </a:prstGeom>
        </p:spPr>
      </p:pic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40042F99-B815-4061-8323-7706537AEA87}"/>
              </a:ext>
            </a:extLst>
          </p:cNvPr>
          <p:cNvSpPr/>
          <p:nvPr/>
        </p:nvSpPr>
        <p:spPr>
          <a:xfrm>
            <a:off x="4984034" y="333009"/>
            <a:ext cx="3014804" cy="592908"/>
          </a:xfrm>
          <a:prstGeom prst="borderCallout1">
            <a:avLst>
              <a:gd name="adj1" fmla="val 107282"/>
              <a:gd name="adj2" fmla="val 80548"/>
              <a:gd name="adj3" fmla="val 499423"/>
              <a:gd name="adj4" fmla="val 345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中间是五星照耀下的天安门</a:t>
            </a:r>
            <a:endParaRPr lang="en-US" b="1" dirty="0"/>
          </a:p>
        </p:txBody>
      </p:sp>
      <p:sp>
        <p:nvSpPr>
          <p:cNvPr id="7" name="圖說文字: 直線 6">
            <a:extLst>
              <a:ext uri="{FF2B5EF4-FFF2-40B4-BE49-F238E27FC236}">
                <a16:creationId xmlns:a16="http://schemas.microsoft.com/office/drawing/2014/main" id="{1887E45C-E639-4233-A3DC-B6F57A0E2D98}"/>
              </a:ext>
            </a:extLst>
          </p:cNvPr>
          <p:cNvSpPr/>
          <p:nvPr/>
        </p:nvSpPr>
        <p:spPr>
          <a:xfrm>
            <a:off x="654370" y="3500140"/>
            <a:ext cx="3014804" cy="592908"/>
          </a:xfrm>
          <a:prstGeom prst="borderCallout1">
            <a:avLst>
              <a:gd name="adj1" fmla="val 61134"/>
              <a:gd name="adj2" fmla="val 103513"/>
              <a:gd name="adj3" fmla="val 22997"/>
              <a:gd name="adj4" fmla="val 1350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两把麦稻组成正圆形的环</a:t>
            </a:r>
            <a:endParaRPr lang="en-US" b="1" dirty="0"/>
          </a:p>
        </p:txBody>
      </p:sp>
      <p:sp>
        <p:nvSpPr>
          <p:cNvPr id="8" name="圖說文字: 直線 7">
            <a:extLst>
              <a:ext uri="{FF2B5EF4-FFF2-40B4-BE49-F238E27FC236}">
                <a16:creationId xmlns:a16="http://schemas.microsoft.com/office/drawing/2014/main" id="{01417FAE-A499-4815-A1B9-747E73A6D991}"/>
              </a:ext>
            </a:extLst>
          </p:cNvPr>
          <p:cNvSpPr/>
          <p:nvPr/>
        </p:nvSpPr>
        <p:spPr>
          <a:xfrm>
            <a:off x="654370" y="4624176"/>
            <a:ext cx="3263020" cy="592908"/>
          </a:xfrm>
          <a:prstGeom prst="borderCallout1">
            <a:avLst>
              <a:gd name="adj1" fmla="val 8061"/>
              <a:gd name="adj2" fmla="val 101578"/>
              <a:gd name="adj3" fmla="val -71767"/>
              <a:gd name="adj4" fmla="val 159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/>
              <a:t>齿轮在下方麦稻杆的交叉点上</a:t>
            </a:r>
            <a:endParaRPr lang="en-US" b="1" dirty="0"/>
          </a:p>
        </p:txBody>
      </p:sp>
      <p:sp>
        <p:nvSpPr>
          <p:cNvPr id="9" name="圖說文字: 直線 8">
            <a:extLst>
              <a:ext uri="{FF2B5EF4-FFF2-40B4-BE49-F238E27FC236}">
                <a16:creationId xmlns:a16="http://schemas.microsoft.com/office/drawing/2014/main" id="{45BA7286-7F41-440F-A937-ED719815FD6B}"/>
              </a:ext>
            </a:extLst>
          </p:cNvPr>
          <p:cNvSpPr/>
          <p:nvPr/>
        </p:nvSpPr>
        <p:spPr>
          <a:xfrm>
            <a:off x="4125720" y="5165282"/>
            <a:ext cx="3014804" cy="592908"/>
          </a:xfrm>
          <a:prstGeom prst="borderCallout1">
            <a:avLst>
              <a:gd name="adj1" fmla="val -16864"/>
              <a:gd name="adj2" fmla="val 52559"/>
              <a:gd name="adj3" fmla="val -151401"/>
              <a:gd name="adj4" fmla="val 587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齿轮的中心交结着红绶</a:t>
            </a:r>
            <a:endParaRPr lang="en-US" altLang="zh-TW" b="1" dirty="0"/>
          </a:p>
        </p:txBody>
      </p:sp>
      <p:sp>
        <p:nvSpPr>
          <p:cNvPr id="10" name="圖說文字: 直線 9">
            <a:extLst>
              <a:ext uri="{FF2B5EF4-FFF2-40B4-BE49-F238E27FC236}">
                <a16:creationId xmlns:a16="http://schemas.microsoft.com/office/drawing/2014/main" id="{B3D19556-C4FC-4515-84C0-E7DA663AFF5E}"/>
              </a:ext>
            </a:extLst>
          </p:cNvPr>
          <p:cNvSpPr/>
          <p:nvPr/>
        </p:nvSpPr>
        <p:spPr>
          <a:xfrm>
            <a:off x="8144061" y="4031268"/>
            <a:ext cx="3014804" cy="592908"/>
          </a:xfrm>
          <a:prstGeom prst="borderCallout1">
            <a:avLst>
              <a:gd name="adj1" fmla="val 37073"/>
              <a:gd name="adj2" fmla="val -1125"/>
              <a:gd name="adj3" fmla="val 32666"/>
              <a:gd name="adj4" fmla="val -71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红绶向左右绾住麦稻而下垂，把齿轮分成上下两部</a:t>
            </a:r>
            <a:endParaRPr lang="en-US" altLang="zh-TW" b="1" dirty="0"/>
          </a:p>
        </p:txBody>
      </p:sp>
      <p:sp>
        <p:nvSpPr>
          <p:cNvPr id="11" name="圖說文字: 直線 10">
            <a:extLst>
              <a:ext uri="{FF2B5EF4-FFF2-40B4-BE49-F238E27FC236}">
                <a16:creationId xmlns:a16="http://schemas.microsoft.com/office/drawing/2014/main" id="{5EDC186E-75CF-42D7-ABF1-7B576164252B}"/>
              </a:ext>
            </a:extLst>
          </p:cNvPr>
          <p:cNvSpPr/>
          <p:nvPr/>
        </p:nvSpPr>
        <p:spPr>
          <a:xfrm>
            <a:off x="7890095" y="2744708"/>
            <a:ext cx="3014804" cy="592908"/>
          </a:xfrm>
          <a:prstGeom prst="borderCallout1">
            <a:avLst>
              <a:gd name="adj1" fmla="val 41654"/>
              <a:gd name="adj2" fmla="val -1425"/>
              <a:gd name="adj3" fmla="val 35813"/>
              <a:gd name="adj4" fmla="val -21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五星、天安门、齿轮和麦稻均为金色</a:t>
            </a:r>
            <a:endParaRPr lang="en-US" altLang="zh-TW" b="1" dirty="0"/>
          </a:p>
        </p:txBody>
      </p:sp>
      <p:sp>
        <p:nvSpPr>
          <p:cNvPr id="12" name="圖說文字: 直線 11">
            <a:extLst>
              <a:ext uri="{FF2B5EF4-FFF2-40B4-BE49-F238E27FC236}">
                <a16:creationId xmlns:a16="http://schemas.microsoft.com/office/drawing/2014/main" id="{1DB719C9-6CB4-4FC1-B15C-0A75D9E87EA0}"/>
              </a:ext>
            </a:extLst>
          </p:cNvPr>
          <p:cNvSpPr/>
          <p:nvPr/>
        </p:nvSpPr>
        <p:spPr>
          <a:xfrm>
            <a:off x="8144061" y="1056714"/>
            <a:ext cx="3014804" cy="592908"/>
          </a:xfrm>
          <a:prstGeom prst="borderCallout1">
            <a:avLst>
              <a:gd name="adj1" fmla="val 102547"/>
              <a:gd name="adj2" fmla="val -4249"/>
              <a:gd name="adj3" fmla="val 312101"/>
              <a:gd name="adj4" fmla="val -54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/>
              <a:t>圆环内的底子及垂绶为红色</a:t>
            </a:r>
            <a:endParaRPr lang="en-US" altLang="zh-TW" b="1" dirty="0"/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F5C495AD-2C17-4D3A-963D-AB12F744F8A7}"/>
              </a:ext>
            </a:extLst>
          </p:cNvPr>
          <p:cNvSpPr txBox="1"/>
          <p:nvPr/>
        </p:nvSpPr>
        <p:spPr>
          <a:xfrm>
            <a:off x="7890095" y="5579191"/>
            <a:ext cx="3810011" cy="769441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齿轮和麦稻分别象征着甚么？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1157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608"/>
            <a:ext cx="10515600" cy="1325563"/>
          </a:xfrm>
        </p:spPr>
        <p:txBody>
          <a:bodyPr/>
          <a:lstStyle/>
          <a:p>
            <a:r>
              <a:rPr lang="zh-TW" altLang="en-US" dirty="0"/>
              <a:t>我国国徽图案的象征意义</a:t>
            </a:r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5CD852-CDBA-4B36-8C0B-FFF60E19C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15" y="1588397"/>
            <a:ext cx="3522570" cy="3522570"/>
          </a:xfrm>
          <a:prstGeom prst="rect">
            <a:avLst/>
          </a:prstGeom>
        </p:spPr>
      </p:pic>
      <p:sp>
        <p:nvSpPr>
          <p:cNvPr id="5" name="圖說文字: 直線 4">
            <a:extLst>
              <a:ext uri="{FF2B5EF4-FFF2-40B4-BE49-F238E27FC236}">
                <a16:creationId xmlns:a16="http://schemas.microsoft.com/office/drawing/2014/main" id="{AF34FB32-65E6-4C8F-A952-3129DF0B8DF9}"/>
              </a:ext>
            </a:extLst>
          </p:cNvPr>
          <p:cNvSpPr/>
          <p:nvPr/>
        </p:nvSpPr>
        <p:spPr>
          <a:xfrm>
            <a:off x="702398" y="2631913"/>
            <a:ext cx="3226806" cy="852465"/>
          </a:xfrm>
          <a:prstGeom prst="borderCallout1">
            <a:avLst>
              <a:gd name="adj1" fmla="val 29610"/>
              <a:gd name="adj2" fmla="val 101790"/>
              <a:gd name="adj3" fmla="val 21821"/>
              <a:gd name="adj4" fmla="val 165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/>
              <a:t>五星象</a:t>
            </a:r>
            <a:r>
              <a:rPr lang="zh-TW" altLang="en-US" b="1" dirty="0"/>
              <a:t>征</a:t>
            </a:r>
            <a:r>
              <a:rPr lang="zh-HK" altLang="en-US" b="1" dirty="0"/>
              <a:t>着中国共产党领导下的全国人民的大团结</a:t>
            </a:r>
            <a:endParaRPr lang="en-US" b="1" dirty="0"/>
          </a:p>
        </p:txBody>
      </p:sp>
      <p:sp>
        <p:nvSpPr>
          <p:cNvPr id="6" name="圖說文字: 直線 5">
            <a:extLst>
              <a:ext uri="{FF2B5EF4-FFF2-40B4-BE49-F238E27FC236}">
                <a16:creationId xmlns:a16="http://schemas.microsoft.com/office/drawing/2014/main" id="{C6CD5D60-F83F-4518-9099-8B18F112BC8C}"/>
              </a:ext>
            </a:extLst>
          </p:cNvPr>
          <p:cNvSpPr/>
          <p:nvPr/>
        </p:nvSpPr>
        <p:spPr>
          <a:xfrm>
            <a:off x="1879348" y="5131905"/>
            <a:ext cx="3226806" cy="852465"/>
          </a:xfrm>
          <a:prstGeom prst="borderCallout1">
            <a:avLst>
              <a:gd name="adj1" fmla="val -7561"/>
              <a:gd name="adj2" fmla="val 97862"/>
              <a:gd name="adj3" fmla="val -85445"/>
              <a:gd name="adj4" fmla="val 121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/>
              <a:t>齿轮和麦稻象</a:t>
            </a:r>
            <a:r>
              <a:rPr lang="zh-TW" altLang="en-US" b="1" dirty="0"/>
              <a:t>征</a:t>
            </a:r>
            <a:r>
              <a:rPr lang="zh-HK" altLang="en-US" b="1" dirty="0"/>
              <a:t>着工人阶级领导下的工农联盟</a:t>
            </a:r>
            <a:endParaRPr lang="en-US" b="1" dirty="0"/>
          </a:p>
        </p:txBody>
      </p:sp>
      <p:sp>
        <p:nvSpPr>
          <p:cNvPr id="7" name="圖說文字: 直線 6">
            <a:extLst>
              <a:ext uri="{FF2B5EF4-FFF2-40B4-BE49-F238E27FC236}">
                <a16:creationId xmlns:a16="http://schemas.microsoft.com/office/drawing/2014/main" id="{55A00110-BBC8-49B8-9F36-13A3A5774C04}"/>
              </a:ext>
            </a:extLst>
          </p:cNvPr>
          <p:cNvSpPr/>
          <p:nvPr/>
        </p:nvSpPr>
        <p:spPr>
          <a:xfrm>
            <a:off x="8059094" y="2019836"/>
            <a:ext cx="3226806" cy="852465"/>
          </a:xfrm>
          <a:prstGeom prst="borderCallout1">
            <a:avLst>
              <a:gd name="adj1" fmla="val 93332"/>
              <a:gd name="adj2" fmla="val -2021"/>
              <a:gd name="adj3" fmla="val 181126"/>
              <a:gd name="adj4" fmla="val -53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HK" altLang="en-US" b="1" dirty="0"/>
              <a:t>天安门体现了我国人民的革命传统和民族精神，同时也是国家首都北京的象</a:t>
            </a:r>
            <a:r>
              <a:rPr lang="zh-TW" altLang="en-US" b="1" dirty="0"/>
              <a:t>征</a:t>
            </a:r>
            <a:endParaRPr lang="en-US" b="1" dirty="0"/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71E02A44-B67E-41ED-990C-C96CDF08B1AE}"/>
              </a:ext>
            </a:extLst>
          </p:cNvPr>
          <p:cNvSpPr txBox="1"/>
          <p:nvPr/>
        </p:nvSpPr>
        <p:spPr>
          <a:xfrm>
            <a:off x="6992283" y="5110967"/>
            <a:ext cx="4293617" cy="1107996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200" dirty="0">
                <a:latin typeface="DFKai-SB" panose="03000509000000000000" pitchFamily="65" charset="-120"/>
                <a:ea typeface="DFKai-SB" panose="03000509000000000000" pitchFamily="65" charset="-120"/>
              </a:rPr>
              <a:t>工人和农民在我国历史上扮演着甚么重要的角色？</a:t>
            </a:r>
            <a:endParaRPr lang="en-US" altLang="zh-TW" sz="2200" dirty="0"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4634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HK" altLang="en-US" dirty="0"/>
              <a:t>我国国徽和</a:t>
            </a:r>
            <a:r>
              <a:rPr lang="en-US" altLang="zh-HK" dirty="0"/>
              <a:t>《</a:t>
            </a:r>
            <a:r>
              <a:rPr lang="zh-HK" altLang="en-US" dirty="0"/>
              <a:t>中华人民共和国国徽法</a:t>
            </a:r>
            <a:r>
              <a:rPr lang="en-US" altLang="zh-HK" dirty="0"/>
              <a:t>》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25" y="1655640"/>
            <a:ext cx="5106838" cy="4351338"/>
          </a:xfrm>
          <a:ln w="38100">
            <a:solidFill>
              <a:schemeClr val="accent2"/>
            </a:solidFill>
          </a:ln>
        </p:spPr>
        <p:txBody>
          <a:bodyPr/>
          <a:lstStyle/>
          <a:p>
            <a:pPr marL="0" indent="0" algn="just">
              <a:buNone/>
            </a:pPr>
            <a:r>
              <a:rPr lang="zh-TW" altLang="en-US" dirty="0"/>
              <a:t>中华人民共和国国徽图案及对该图案的说明，是</a:t>
            </a:r>
            <a:r>
              <a:rPr lang="en-US" altLang="zh-TW" dirty="0"/>
              <a:t>1950</a:t>
            </a:r>
            <a:r>
              <a:rPr lang="zh-TW" altLang="en-US" dirty="0"/>
              <a:t>年</a:t>
            </a:r>
            <a:r>
              <a:rPr lang="en-US" altLang="zh-TW" dirty="0"/>
              <a:t>6</a:t>
            </a:r>
            <a:r>
              <a:rPr lang="zh-TW" altLang="en-US" dirty="0"/>
              <a:t>月</a:t>
            </a:r>
            <a:r>
              <a:rPr lang="en-US" altLang="zh-TW" dirty="0"/>
              <a:t>28</a:t>
            </a:r>
            <a:r>
              <a:rPr lang="zh-TW" altLang="en-US" dirty="0"/>
              <a:t>日，在全国政协一届二次会议上通过的。同年</a:t>
            </a:r>
            <a:r>
              <a:rPr lang="en-US" altLang="zh-TW" dirty="0"/>
              <a:t>9</a:t>
            </a:r>
            <a:r>
              <a:rPr lang="zh-TW" altLang="en-US" dirty="0"/>
              <a:t>月</a:t>
            </a:r>
            <a:r>
              <a:rPr lang="en-US" altLang="zh-TW" dirty="0"/>
              <a:t>20</a:t>
            </a:r>
            <a:r>
              <a:rPr lang="zh-TW" altLang="en-US" dirty="0"/>
              <a:t>日，中央人民政府主席毛泽东颁令，公布中华人民共和国国徽。</a:t>
            </a:r>
            <a:r>
              <a:rPr lang="en-US" altLang="zh-TW" dirty="0"/>
              <a:t>1991</a:t>
            </a:r>
            <a:r>
              <a:rPr lang="zh-TW" altLang="en-US" dirty="0"/>
              <a:t>年</a:t>
            </a:r>
            <a:r>
              <a:rPr lang="en-US" altLang="zh-TW" dirty="0"/>
              <a:t>3</a:t>
            </a:r>
            <a:r>
              <a:rPr lang="zh-TW" altLang="en-US" dirty="0"/>
              <a:t>月</a:t>
            </a:r>
            <a:r>
              <a:rPr lang="en-US" altLang="zh-TW" dirty="0"/>
              <a:t>2</a:t>
            </a:r>
            <a:r>
              <a:rPr lang="zh-TW" altLang="en-US" dirty="0"/>
              <a:t>日，第七届全国人大常委会第</a:t>
            </a:r>
            <a:r>
              <a:rPr lang="en-US" altLang="zh-TW" dirty="0"/>
              <a:t>18</a:t>
            </a:r>
            <a:r>
              <a:rPr lang="zh-TW" altLang="en-US" dirty="0"/>
              <a:t>次会议通过了</a:t>
            </a:r>
            <a:r>
              <a:rPr lang="en-US" altLang="zh-TW" dirty="0"/>
              <a:t>《</a:t>
            </a:r>
            <a:r>
              <a:rPr lang="zh-TW" altLang="en-US" dirty="0"/>
              <a:t>中华人民共和国国徽法</a:t>
            </a:r>
            <a:r>
              <a:rPr lang="en-US" altLang="zh-TW" dirty="0"/>
              <a:t>》</a:t>
            </a:r>
            <a:r>
              <a:rPr lang="zh-TW" altLang="en-US" dirty="0"/>
              <a:t>，并由国家主席颁令予以公布，自</a:t>
            </a:r>
            <a:r>
              <a:rPr lang="en-US" altLang="zh-TW" dirty="0"/>
              <a:t>1991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日起施行。</a:t>
            </a:r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6FA5840-C9A4-42F7-9536-0B6DC0FCB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490" y="2141758"/>
            <a:ext cx="3070929" cy="307092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9F479AC-2851-4A87-8AE9-E56E1A38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32" y="2759480"/>
            <a:ext cx="3262243" cy="245320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3767AA4C-E8D6-4867-9FE6-9722D38A7AF1}"/>
              </a:ext>
            </a:extLst>
          </p:cNvPr>
          <p:cNvSpPr txBox="1"/>
          <p:nvPr/>
        </p:nvSpPr>
        <p:spPr>
          <a:xfrm>
            <a:off x="8796669" y="5212687"/>
            <a:ext cx="3245806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日，时任总理周恩来审定国徽图案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0CF195-E93B-4022-8752-A604159C97C8}"/>
              </a:ext>
            </a:extLst>
          </p:cNvPr>
          <p:cNvSpPr txBox="1"/>
          <p:nvPr/>
        </p:nvSpPr>
        <p:spPr>
          <a:xfrm>
            <a:off x="5578490" y="5230077"/>
            <a:ext cx="3070929" cy="76944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1950</a:t>
            </a:r>
            <a:r>
              <a:rPr lang="zh-TW" altLang="en-US" sz="22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年，清华大学修改后的国徽图案</a:t>
            </a:r>
            <a:endParaRPr lang="en-US" altLang="zh-TW" sz="22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13F0AD2D-211E-4B6B-9595-38FD2E8B3BDF}"/>
              </a:ext>
            </a:extLst>
          </p:cNvPr>
          <p:cNvSpPr txBox="1"/>
          <p:nvPr/>
        </p:nvSpPr>
        <p:spPr>
          <a:xfrm>
            <a:off x="7667546" y="6137455"/>
            <a:ext cx="437492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图片来源：清华大学校史馆网站，</a:t>
            </a:r>
            <a:r>
              <a:rPr lang="en-US" altLang="zh-TW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https://xsg.tsinghua.edu.cn/info/1003/3051.htm</a:t>
            </a:r>
          </a:p>
        </p:txBody>
      </p:sp>
    </p:spTree>
    <p:extLst>
      <p:ext uri="{BB962C8B-B14F-4D97-AF65-F5344CB8AC3E}">
        <p14:creationId xmlns:p14="http://schemas.microsoft.com/office/powerpoint/2010/main" val="1621926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国旗及国徽条例</a:t>
            </a:r>
            <a:r>
              <a:rPr lang="en-US" altLang="zh-TW" dirty="0"/>
              <a:t>》</a:t>
            </a:r>
            <a:r>
              <a:rPr lang="zh-TW" altLang="en-US" dirty="0"/>
              <a:t>于</a:t>
            </a:r>
            <a:r>
              <a:rPr lang="en-US" altLang="zh-TW" dirty="0"/>
              <a:t>1997</a:t>
            </a:r>
            <a:r>
              <a:rPr lang="zh-TW" altLang="en-US" dirty="0"/>
              <a:t>年</a:t>
            </a:r>
            <a:r>
              <a:rPr lang="en-US" altLang="zh-TW" dirty="0"/>
              <a:t>7</a:t>
            </a:r>
            <a:r>
              <a:rPr lang="zh-TW" altLang="en-US" dirty="0"/>
              <a:t>月</a:t>
            </a:r>
            <a:r>
              <a:rPr lang="en-US" altLang="zh-TW" dirty="0"/>
              <a:t>1</a:t>
            </a:r>
            <a:r>
              <a:rPr lang="zh-TW" altLang="en-US" dirty="0"/>
              <a:t>日生效，并于</a:t>
            </a:r>
            <a:r>
              <a:rPr lang="en-US" altLang="zh-TW" dirty="0"/>
              <a:t>2021</a:t>
            </a:r>
            <a:r>
              <a:rPr lang="zh-TW" altLang="en-US" dirty="0"/>
              <a:t>年</a:t>
            </a:r>
            <a:r>
              <a:rPr lang="en-US" altLang="zh-TW" dirty="0"/>
              <a:t>10</a:t>
            </a:r>
            <a:r>
              <a:rPr lang="zh-TW" altLang="en-US" dirty="0"/>
              <a:t>月</a:t>
            </a:r>
            <a:r>
              <a:rPr lang="en-US" altLang="zh-TW" dirty="0"/>
              <a:t>8</a:t>
            </a:r>
            <a:r>
              <a:rPr lang="zh-TW" altLang="en-US" dirty="0"/>
              <a:t>日修订；明确列出侮辱国旗或国徽的行为，包括：</a:t>
            </a:r>
            <a:endParaRPr lang="en-US" altLang="zh-TW" dirty="0"/>
          </a:p>
          <a:p>
            <a:pPr lvl="1"/>
            <a:r>
              <a:rPr lang="zh-TW" altLang="en-US" dirty="0"/>
              <a:t>禁止任何人公开及故意焚烧、毁损、涂划、玷污、践踏国旗、国徽或其图像的方式或以其他方式侮辱国旗或国徽。</a:t>
            </a:r>
            <a:endParaRPr lang="en-US" altLang="zh-TW" dirty="0"/>
          </a:p>
          <a:p>
            <a:r>
              <a:rPr lang="zh-TW" altLang="en-US" dirty="0"/>
              <a:t>网上行为同样受规范，例如</a:t>
            </a:r>
            <a:endParaRPr lang="en-US" altLang="zh-TW" dirty="0"/>
          </a:p>
          <a:p>
            <a:pPr lvl="1"/>
            <a:r>
              <a:rPr lang="zh-TW" altLang="en-US" dirty="0"/>
              <a:t>在网上发布被侮辱国旗的图像，亦属犯法，违者最高可处罚款</a:t>
            </a:r>
            <a:r>
              <a:rPr lang="en-US" altLang="zh-TW" dirty="0"/>
              <a:t>5</a:t>
            </a:r>
            <a:r>
              <a:rPr lang="zh-TW" altLang="en-US" dirty="0"/>
              <a:t>万元及监禁</a:t>
            </a:r>
            <a:r>
              <a:rPr lang="en-US" altLang="zh-TW" dirty="0"/>
              <a:t>3</a:t>
            </a:r>
            <a:r>
              <a:rPr lang="zh-TW" altLang="en-US" dirty="0"/>
              <a:t>年。</a:t>
            </a:r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806559">
              <a:off x="914564" y="2687369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Red Plus sign">
                <a:extLst>
                  <a:ext uri="{FF2B5EF4-FFF2-40B4-BE49-F238E27FC236}">
                    <a16:creationId xmlns:a16="http://schemas.microsoft.com/office/drawing/2014/main" id="{977FEA23-40AE-4434-8255-82B7198C72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2687369"/>
                <a:ext cx="719226" cy="719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806559">
              <a:off x="914564" y="3908656"/>
              <a:ext cx="719226" cy="719087"/>
            </p:xfrm>
            <a:graphic>
              <a:graphicData uri="http://schemas.microsoft.com/office/drawing/2017/model3d">
                <am3d:model3d r:embed="rId2">
                  <am3d:spPr>
                    <a:xfrm rot="2806559">
                      <a:off x="0" y="0"/>
                      <a:ext cx="719226" cy="719087"/>
                    </a:xfrm>
                    <a:prstGeom prst="rect">
                      <a:avLst/>
                    </a:prstGeom>
                  </am3d:spPr>
                  <am3d:camera>
                    <am3d:pos x="0" y="0" z="665945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021293" d="1000000"/>
                    <am3d:preTrans dx="39466" dy="-17999980" dz="144"/>
                    <am3d:scale>
                      <am3d:sx n="1000000" d="1000000"/>
                      <am3d:sy n="1000000" d="1000000"/>
                      <am3d:sz n="1000000" d="1000000"/>
                    </am3d:scale>
                    <am3d:rot ax="125003" ay="-261147" az="-949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572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Red Plus sign">
                <a:extLst>
                  <a:ext uri="{FF2B5EF4-FFF2-40B4-BE49-F238E27FC236}">
                    <a16:creationId xmlns:a16="http://schemas.microsoft.com/office/drawing/2014/main" id="{78EAE739-FEC1-4404-ACCB-61689C4A0E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806559">
                <a:off x="914564" y="3908656"/>
                <a:ext cx="719226" cy="71908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字方塊 2">
            <a:extLst>
              <a:ext uri="{FF2B5EF4-FFF2-40B4-BE49-F238E27FC236}">
                <a16:creationId xmlns:a16="http://schemas.microsoft.com/office/drawing/2014/main" id="{7C37486C-E2D1-42D9-9C71-81996B1F3229}"/>
              </a:ext>
            </a:extLst>
          </p:cNvPr>
          <p:cNvSpPr txBox="1"/>
          <p:nvPr/>
        </p:nvSpPr>
        <p:spPr>
          <a:xfrm>
            <a:off x="6400308" y="5103066"/>
            <a:ext cx="4953492" cy="1200329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「尊重国徽同时也是尊重自己的国家和民族」，你同意吗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4155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18965"/>
            <a:ext cx="10515600" cy="106325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国家的象征和标志 属于大家 一起尊重 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礼仪篇</a:t>
            </a:r>
            <a:r>
              <a:rPr lang="en-US" altLang="zh-TW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N0pYCFuaZI0">
            <a:hlinkClick r:id="rId3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38200" y="2373493"/>
            <a:ext cx="6587066" cy="3705225"/>
          </a:xfrm>
          <a:prstGeom prst="rect">
            <a:avLst/>
          </a:prstGeom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D11C17EC-4F0C-470D-96A2-C0C5F5A15DE5}"/>
              </a:ext>
            </a:extLst>
          </p:cNvPr>
          <p:cNvSpPr/>
          <p:nvPr/>
        </p:nvSpPr>
        <p:spPr>
          <a:xfrm>
            <a:off x="235623" y="264210"/>
            <a:ext cx="3577252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600" dirty="0">
                <a:latin typeface="標楷體" panose="03000509000000000000" pitchFamily="65" charset="-120"/>
                <a:ea typeface="標楷體" panose="03000509000000000000" pitchFamily="65" charset="-120"/>
              </a:rPr>
              <a:t>学与教补充资源：影片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F9135E1C-3C03-455C-A610-1ED2CD4F3DEF}"/>
              </a:ext>
            </a:extLst>
          </p:cNvPr>
          <p:cNvSpPr txBox="1"/>
          <p:nvPr/>
        </p:nvSpPr>
        <p:spPr>
          <a:xfrm>
            <a:off x="9099532" y="6341029"/>
            <a:ext cx="2770416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14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资料来源：香港特区政府新闻处</a:t>
            </a:r>
            <a:endParaRPr lang="en-US" altLang="zh-TW" sz="14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50BB825-9A57-4896-AD40-1A66083BB2F0}"/>
              </a:ext>
            </a:extLst>
          </p:cNvPr>
          <p:cNvSpPr txBox="1"/>
          <p:nvPr/>
        </p:nvSpPr>
        <p:spPr>
          <a:xfrm>
            <a:off x="763438" y="6125586"/>
            <a:ext cx="6098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https://www.youtube.com/watch?v=N0pYCFuaZI0</a:t>
            </a:r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389CDB5-1304-48A0-B25B-F58ACE0E4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266" y="4648219"/>
            <a:ext cx="1430499" cy="1430499"/>
          </a:xfrm>
          <a:prstGeom prst="rect">
            <a:avLst/>
          </a:prstGeom>
        </p:spPr>
      </p:pic>
      <p:sp>
        <p:nvSpPr>
          <p:cNvPr id="9" name="文字方塊 2">
            <a:extLst>
              <a:ext uri="{FF2B5EF4-FFF2-40B4-BE49-F238E27FC236}">
                <a16:creationId xmlns:a16="http://schemas.microsoft.com/office/drawing/2014/main" id="{88289257-7677-4817-8884-0175BC95A30C}"/>
              </a:ext>
            </a:extLst>
          </p:cNvPr>
          <p:cNvSpPr txBox="1"/>
          <p:nvPr/>
        </p:nvSpPr>
        <p:spPr>
          <a:xfrm>
            <a:off x="7889802" y="2373493"/>
            <a:ext cx="3980146" cy="1569660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思考问题：</a:t>
            </a:r>
            <a:endParaRPr lang="en-US" altLang="zh-TW" sz="2400" dirty="0"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在面向国旗、国徽和奏唱国歌的仪式上，我们应该持有甚么态度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 </a:t>
            </a:r>
            <a:r>
              <a:rPr lang="zh-TW" altLang="en-US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为甚么</a:t>
            </a:r>
            <a:r>
              <a:rPr lang="en-US" altLang="zh-TW" sz="24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999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1373"/>
            <a:ext cx="10515600" cy="1325563"/>
          </a:xfrm>
        </p:spPr>
        <p:txBody>
          <a:bodyPr/>
          <a:lstStyle/>
          <a:p>
            <a:r>
              <a:rPr lang="zh-TW" altLang="en-US" dirty="0"/>
              <a:t>延伸思考</a:t>
            </a:r>
            <a:endParaRPr lang="en-US" dirty="0"/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4CDFCB14-F7A3-4AB9-A54F-ABECD345139A}"/>
              </a:ext>
            </a:extLst>
          </p:cNvPr>
          <p:cNvSpPr txBox="1"/>
          <p:nvPr/>
        </p:nvSpPr>
        <p:spPr>
          <a:xfrm>
            <a:off x="838200" y="1420484"/>
            <a:ext cx="8485622" cy="1477328"/>
          </a:xfrm>
          <a:prstGeom prst="rect">
            <a:avLst/>
          </a:prstGeom>
          <a:solidFill>
            <a:srgbClr val="F4F7FA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就你所知，国徽上的图案（如天安门、齿轮和麦稻等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)</a:t>
            </a: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有甚么历史象征意义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为甚么每个公民都应当尊重自己国家的国徽</a:t>
            </a:r>
            <a:r>
              <a:rPr lang="en-US" altLang="zh-TW" sz="3000" dirty="0">
                <a:latin typeface="DFKai-SB" panose="03000509000000000000" pitchFamily="65" charset="-120"/>
                <a:ea typeface="DFKai-SB" panose="03000509000000000000" pitchFamily="65" charset="-120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305FF6-2551-4516-8A36-01C4342B3B20}"/>
              </a:ext>
            </a:extLst>
          </p:cNvPr>
          <p:cNvSpPr txBox="1">
            <a:spLocks/>
          </p:cNvSpPr>
          <p:nvPr/>
        </p:nvSpPr>
        <p:spPr>
          <a:xfrm>
            <a:off x="838200" y="3244852"/>
            <a:ext cx="7729331" cy="245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试以概念图的形式，将课堂所学画在纸上</a:t>
            </a:r>
            <a:endParaRPr lang="en-US" altLang="zh-TW" dirty="0"/>
          </a:p>
          <a:p>
            <a:r>
              <a:rPr lang="zh-TW" altLang="en-US" dirty="0"/>
              <a:t>教师可收集学生创作的概念图，从中选出优秀的作品</a:t>
            </a:r>
            <a:endParaRPr lang="en-US" altLang="zh-TW" dirty="0"/>
          </a:p>
          <a:p>
            <a:r>
              <a:rPr lang="zh-TW" altLang="en-US" dirty="0"/>
              <a:t>邀请优秀作品的学生将概念图画在黑版上，并向全班加以解释其概念</a:t>
            </a:r>
            <a:endParaRPr lang="en-US" altLang="zh-TW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模型 7" descr="Chalkboard">
                <a:extLst>
                  <a:ext uri="{FF2B5EF4-FFF2-40B4-BE49-F238E27FC236}">
                    <a16:creationId xmlns:a16="http://schemas.microsoft.com/office/drawing/2014/main" id="{8A59BBEA-0694-4CFE-B621-40EFF32E4A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774744"/>
                  </p:ext>
                </p:extLst>
              </p:nvPr>
            </p:nvGraphicFramePr>
            <p:xfrm>
              <a:off x="8820518" y="2839752"/>
              <a:ext cx="3036586" cy="309584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36586" cy="3095840"/>
                    </a:xfrm>
                    <a:prstGeom prst="rect">
                      <a:avLst/>
                    </a:prstGeom>
                  </am3d:spPr>
                  <am3d:camera>
                    <am3d:pos x="0" y="0" z="6284528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96437" d="1000000"/>
                    <am3d:preTrans dx="0" dy="-14982022" dz="-97061"/>
                    <am3d:scale>
                      <am3d:sx n="1000000" d="1000000"/>
                      <am3d:sy n="1000000" d="1000000"/>
                      <am3d:sz n="1000000" d="1000000"/>
                    </am3d:scale>
                    <am3d:rot ax="833575" ay="-1311420" az="-31567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654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模型 7" descr="Chalkboard">
                <a:extLst>
                  <a:ext uri="{FF2B5EF4-FFF2-40B4-BE49-F238E27FC236}">
                    <a16:creationId xmlns:a16="http://schemas.microsoft.com/office/drawing/2014/main" id="{8A59BBEA-0694-4CFE-B621-40EFF32E4A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0518" y="2839752"/>
                <a:ext cx="3036586" cy="309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7708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结语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HK" altLang="en-US" dirty="0"/>
              <a:t>我国的国徽图案均有其象</a:t>
            </a:r>
            <a:r>
              <a:rPr lang="zh-TW" altLang="en-US" dirty="0"/>
              <a:t>征</a:t>
            </a:r>
            <a:r>
              <a:rPr lang="zh-HK" altLang="en-US" dirty="0"/>
              <a:t>意义：五星象</a:t>
            </a:r>
            <a:r>
              <a:rPr lang="zh-TW" altLang="en-US" dirty="0"/>
              <a:t>征</a:t>
            </a:r>
            <a:r>
              <a:rPr lang="zh-HK" altLang="en-US" dirty="0"/>
              <a:t>着中国共产党领导下的全国人民的大团结；齿轮和麦稻象</a:t>
            </a:r>
            <a:r>
              <a:rPr lang="zh-TW" altLang="en-US" dirty="0"/>
              <a:t>征</a:t>
            </a:r>
            <a:r>
              <a:rPr lang="zh-HK" altLang="en-US" dirty="0"/>
              <a:t>着工人阶级领导下的工农联盟；天安门体现了我国人民的革命传统和民族精神，同时也是国家首都北京的象</a:t>
            </a:r>
            <a:r>
              <a:rPr lang="zh-TW" altLang="en-US" dirty="0"/>
              <a:t>征</a:t>
            </a:r>
            <a:r>
              <a:rPr lang="zh-HK" altLang="en-US" dirty="0"/>
              <a:t>。</a:t>
            </a:r>
            <a:endParaRPr lang="en-US" dirty="0"/>
          </a:p>
          <a:p>
            <a:r>
              <a:rPr lang="zh-TW" altLang="en-US" dirty="0"/>
              <a:t>香港是中华人民共和国的一个特别行政区，根据香港</a:t>
            </a:r>
            <a:r>
              <a:rPr lang="en-US" altLang="zh-TW" dirty="0"/>
              <a:t>《</a:t>
            </a:r>
            <a:r>
              <a:rPr lang="zh-TW" altLang="en-US" dirty="0"/>
              <a:t>基本法</a:t>
            </a:r>
            <a:r>
              <a:rPr lang="en-US" altLang="zh-TW" dirty="0"/>
              <a:t>》</a:t>
            </a:r>
            <a:r>
              <a:rPr lang="zh-TW" altLang="en-US" dirty="0"/>
              <a:t>附件三，</a:t>
            </a:r>
            <a:r>
              <a:rPr lang="en-US" altLang="zh-TW" dirty="0"/>
              <a:t>《</a:t>
            </a:r>
            <a:r>
              <a:rPr lang="zh-TW" altLang="en-US" dirty="0"/>
              <a:t>中华人民共和国国徽法</a:t>
            </a:r>
            <a:r>
              <a:rPr lang="en-US" altLang="zh-TW" dirty="0"/>
              <a:t>》</a:t>
            </a:r>
            <a:r>
              <a:rPr lang="zh-TW" altLang="en-US" dirty="0"/>
              <a:t>是在香港特别行政区实施的全国性法律之一。</a:t>
            </a:r>
            <a:endParaRPr lang="en-US" altLang="zh-TW" dirty="0"/>
          </a:p>
          <a:p>
            <a:r>
              <a:rPr lang="zh-TW" altLang="en-US" dirty="0"/>
              <a:t>在香港特别行政区悬挂国徽，体现了国家的主权和尊严。</a:t>
            </a:r>
            <a:endParaRPr lang="en-US" altLang="zh-TW" dirty="0"/>
          </a:p>
          <a:p>
            <a:r>
              <a:rPr lang="zh-TW" altLang="en-US" dirty="0"/>
              <a:t>每个人都应该自觉尊重国徽。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C4B67A-D13B-42A0-9E35-D5A3F238E1F6}">
  <we:reference id="wa104051163" version="1.2.0.3" store="zh-TW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1421</Words>
  <Application>Microsoft Office PowerPoint</Application>
  <PresentationFormat>寬螢幕</PresentationFormat>
  <Paragraphs>80</Paragraphs>
  <Slides>11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21" baseType="lpstr">
      <vt:lpstr>微軟正黑體</vt:lpstr>
      <vt:lpstr>新細明體</vt:lpstr>
      <vt:lpstr>DFKai-SB</vt:lpstr>
      <vt:lpstr>DFKai-SB</vt:lpstr>
      <vt:lpstr>Arial</vt:lpstr>
      <vt:lpstr>Calibri</vt:lpstr>
      <vt:lpstr>Calibri Light</vt:lpstr>
      <vt:lpstr>Symbol</vt:lpstr>
      <vt:lpstr>Times New Roman</vt:lpstr>
      <vt:lpstr>Office Theme</vt:lpstr>
      <vt:lpstr>国徽中的各种象征意义</vt:lpstr>
      <vt:lpstr>内容重点</vt:lpstr>
      <vt:lpstr>我国国徽的图案</vt:lpstr>
      <vt:lpstr>我国国徽图案的象征意义</vt:lpstr>
      <vt:lpstr>我国国徽和《中华人民共和国国徽法》</vt:lpstr>
      <vt:lpstr>《国旗及国徽条例》</vt:lpstr>
      <vt:lpstr>国家的象征和标志 属于大家 一起尊重 (礼仪篇)</vt:lpstr>
      <vt:lpstr>延伸思考</vt:lpstr>
      <vt:lpstr>结语</vt:lpstr>
      <vt:lpstr>活动安排</vt:lpstr>
      <vt:lpstr>课题延伸阅读资源</vt:lpstr>
    </vt:vector>
  </TitlesOfParts>
  <Company>EDB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便民利民—廣深港高速鐵路</dc:title>
  <dc:creator>WAI, Cheuk-bun Solar</dc:creator>
  <cp:lastModifiedBy>TING, Tsz-yuet</cp:lastModifiedBy>
  <cp:revision>122</cp:revision>
  <cp:lastPrinted>2025-10-13T04:06:01Z</cp:lastPrinted>
  <dcterms:created xsi:type="dcterms:W3CDTF">2023-02-03T03:28:20Z</dcterms:created>
  <dcterms:modified xsi:type="dcterms:W3CDTF">2026-07-16T08:10:35Z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DOCS AutoSave">
    <vt:lpwstr>20251013101851568</vt:lpwstr>
  </property>
</Properties>
</file>